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67BE7-3C8F-D37F-1F3F-9DC45EABA2E2}" v="258" dt="2021-11-11T22:16:45.413"/>
    <p1510:client id="{283B859D-68F1-31D6-F7EF-6D69065CC716}" v="118" dt="2021-11-10T12:01:06.904"/>
    <p1510:client id="{2C6F83BA-2904-064A-7254-16079036200C}" v="71" dt="2021-11-16T18:27:50.007"/>
    <p1510:client id="{39A0C554-3963-24EB-2BD1-EFEA2FBE9D2F}" v="10" dt="2021-11-15T05:05:09.971"/>
    <p1510:client id="{40A06157-5C83-8B64-D961-4DAB29FD6795}" v="96" dt="2021-11-14T12:39:31.917"/>
    <p1510:client id="{426E8766-BCB3-4045-841A-27E20D2AF7A3}" v="382" dt="2021-11-14T19:53:20.027"/>
    <p1510:client id="{440D47AF-6665-40BA-BFB5-14D9E73C1094}" v="677" dt="2021-11-10T12:11:45.435"/>
    <p1510:client id="{54D638F3-4F4C-281B-BC75-88EBDF223B1A}" v="87" dt="2021-11-14T19:55:29.962"/>
    <p1510:client id="{58C7A177-72A7-7090-AE30-1357F63CE9E9}" v="703" dt="2021-11-14T23:41:40.880"/>
    <p1510:client id="{5B9D4EB0-53C8-0C1B-89F6-63D78DF0C772}" v="9" dt="2021-11-17T03:06:30.298"/>
    <p1510:client id="{5FD17E56-4265-46AD-B18E-0DFDC19D97BE}" v="50" dt="2021-11-09T22:44:16.663"/>
    <p1510:client id="{63645EA5-2550-4DEC-2271-04E000E90B0D}" v="97" dt="2021-11-10T02:23:34.039"/>
    <p1510:client id="{64C9F317-01E1-5E91-111D-29B8FA522CC8}" v="4" dt="2021-11-10T18:27:06.482"/>
    <p1510:client id="{75E273E0-A79B-4FDF-83C5-3C304E820D3A}" v="42" dt="2021-11-14T18:41:31.931"/>
    <p1510:client id="{A86DEBAA-AC34-3996-E7BF-9E218BA9419F}" v="244" dt="2021-11-13T20:23:05.285"/>
    <p1510:client id="{A99311E9-F0A3-4230-E4EA-29C4FD26FAA9}" v="10" dt="2021-11-10T12:42:04.473"/>
    <p1510:client id="{AB32A0AE-6213-BE0A-4728-2DDA42BCE350}" v="120" dt="2021-11-17T03:16:05.609"/>
    <p1510:client id="{B86CAAA6-F6A5-46BA-89A5-1D6DF16255E9}" v="180" dt="2021-11-16T15:27:07.177"/>
    <p1510:client id="{C184BD91-3C24-03B8-AC8C-1AABA430CD9A}" v="428" dt="2021-11-16T16:35:47.474"/>
    <p1510:client id="{D27FDD02-D72B-7470-5DE6-C81D4873B03F}" v="119" dt="2021-11-13T18:32:49.228"/>
    <p1510:client id="{D3ACB611-E147-3183-3CE0-D9BAAD25CDD2}" v="34" dt="2021-11-17T03:36:10.908"/>
    <p1510:client id="{DCC696F3-0741-1AF3-C2BE-02C99F50D199}" v="12" dt="2021-11-15T02:49:12.628"/>
    <p1510:client id="{F20CC87A-CE32-7BF2-2E79-E6D218F43D6C}" v="39" dt="2021-11-17T03:22:17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E343-4AEE-4226-A54D-F2CB8F9CB261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EE8BE-A41F-405A-98C5-EEADE74B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1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Shenjie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E8BE-A41F-405A-98C5-EEADE74BB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0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Shenjie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E8BE-A41F-405A-98C5-EEADE74BBB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15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Hojin.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E8BE-A41F-405A-98C5-EEADE74BBB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27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Fabianna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E8BE-A41F-405A-98C5-EEADE74BBB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3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Egor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E8BE-A41F-405A-98C5-EEADE74BBB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9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Egor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EE8BE-A41F-405A-98C5-EEADE74BBB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4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3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4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6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3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0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6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6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3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7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text, outdoor, water, shore&#10;&#10;Description automatically generated">
            <a:extLst>
              <a:ext uri="{FF2B5EF4-FFF2-40B4-BE49-F238E27FC236}">
                <a16:creationId xmlns:a16="http://schemas.microsoft.com/office/drawing/2014/main" id="{D9B52ABB-BFA5-4A14-8419-78BA46696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854" y="1852166"/>
            <a:ext cx="4398993" cy="263531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200" b="1">
                <a:latin typeface="Bierstadt Display"/>
                <a:cs typeface="Calibri Light"/>
              </a:rPr>
              <a:t>Miami, </a:t>
            </a:r>
            <a:br>
              <a:rPr lang="en-US" sz="4200" b="1">
                <a:latin typeface="Bierstadt Display"/>
                <a:cs typeface="Calibri Light"/>
              </a:rPr>
            </a:br>
            <a:r>
              <a:rPr lang="en-US" sz="4200" b="1">
                <a:latin typeface="Bierstadt Display"/>
                <a:cs typeface="Calibri Light"/>
              </a:rPr>
              <a:t>A Growing City With Remarkable Opportunities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9573B-983A-4716-895F-5C15726E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4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01D9722B-C4DD-436E-BB4C-10AE1FD9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91" y="-3220"/>
            <a:ext cx="1154807" cy="1154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27AD48-1783-4FB8-ACD3-DEF7DA077D55}"/>
              </a:ext>
            </a:extLst>
          </p:cNvPr>
          <p:cNvSpPr txBox="1"/>
          <p:nvPr/>
        </p:nvSpPr>
        <p:spPr>
          <a:xfrm>
            <a:off x="581696" y="4745865"/>
            <a:ext cx="3108101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Bierstadt Display"/>
                <a:cs typeface="Segoe UI"/>
              </a:rPr>
              <a:t>Team Gazelle</a:t>
            </a:r>
            <a:r>
              <a:rPr lang="en-US" sz="2000">
                <a:latin typeface="Bierstadt Display"/>
                <a:cs typeface="Segoe UI"/>
              </a:rPr>
              <a:t>​</a:t>
            </a:r>
          </a:p>
          <a:p>
            <a:r>
              <a:rPr lang="en-US">
                <a:latin typeface="Bierstadt Display"/>
                <a:cs typeface="Segoe UI"/>
              </a:rPr>
              <a:t>Egor </a:t>
            </a:r>
            <a:r>
              <a:rPr lang="en-US" err="1">
                <a:latin typeface="Bierstadt Display"/>
                <a:cs typeface="Segoe UI"/>
              </a:rPr>
              <a:t>Zhogov</a:t>
            </a:r>
          </a:p>
          <a:p>
            <a:r>
              <a:rPr lang="en-US">
                <a:latin typeface="Bierstadt Display"/>
                <a:cs typeface="Segoe UI"/>
              </a:rPr>
              <a:t>Fabianna Rodríguez-Mercado​</a:t>
            </a:r>
          </a:p>
          <a:p>
            <a:r>
              <a:rPr lang="en-US" err="1">
                <a:latin typeface="Bierstadt Display"/>
                <a:cs typeface="Segoe UI"/>
              </a:rPr>
              <a:t>Hojin</a:t>
            </a:r>
            <a:r>
              <a:rPr lang="en-US">
                <a:latin typeface="Bierstadt Display"/>
                <a:cs typeface="Segoe UI"/>
              </a:rPr>
              <a:t> Lee​</a:t>
            </a:r>
          </a:p>
          <a:p>
            <a:r>
              <a:rPr lang="en-US" err="1">
                <a:latin typeface="Bierstadt Display"/>
                <a:cs typeface="Segoe UI"/>
              </a:rPr>
              <a:t>Shenjie</a:t>
            </a:r>
            <a:r>
              <a:rPr lang="en-US">
                <a:latin typeface="Bierstadt Display"/>
                <a:cs typeface="Segoe UI"/>
              </a:rPr>
              <a:t> Qiu ​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EE6A-988B-43B2-A2A1-1B4CAEC3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10" y="469294"/>
            <a:ext cx="12606453" cy="860447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400" b="1">
                <a:latin typeface="Bierstadt Display"/>
                <a:cs typeface="Calibri Light"/>
              </a:rPr>
              <a:t>Miami stands out from 35 Metropolitans</a:t>
            </a:r>
            <a:endParaRPr lang="en-US" sz="3400" b="1">
              <a:latin typeface="Bierstadt Display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CE48E-FD61-453C-BD1E-A5A5BAA1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9104D-481A-4627-8840-9270226919A2}"/>
              </a:ext>
            </a:extLst>
          </p:cNvPr>
          <p:cNvSpPr txBox="1"/>
          <p:nvPr/>
        </p:nvSpPr>
        <p:spPr>
          <a:xfrm>
            <a:off x="640699" y="6193257"/>
            <a:ext cx="491884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aseline="30000">
                <a:latin typeface="Bierstadt Display"/>
              </a:rPr>
              <a:t>*   </a:t>
            </a:r>
            <a:r>
              <a:rPr lang="en-US" sz="1200">
                <a:latin typeface="Bierstadt Display"/>
              </a:rPr>
              <a:t>Affordability = Median house price/Median income</a:t>
            </a:r>
          </a:p>
          <a:p>
            <a:r>
              <a:rPr lang="en-US" sz="1200" baseline="30000">
                <a:latin typeface="Bierstadt Display"/>
              </a:rPr>
              <a:t>**</a:t>
            </a:r>
            <a:r>
              <a:rPr lang="en-US" sz="1200">
                <a:latin typeface="Bierstadt Display"/>
              </a:rPr>
              <a:t>Market Potential</a:t>
            </a:r>
            <a:r>
              <a:rPr lang="en-US" altLang="zh-CN" sz="1200">
                <a:latin typeface="Bierstadt Display"/>
                <a:ea typeface="等线"/>
              </a:rPr>
              <a:t> Index= (Population/Advisor number) / Affordability Index</a:t>
            </a:r>
            <a:endParaRPr lang="en-US" sz="1200">
              <a:latin typeface="Bierstadt Display"/>
              <a:ea typeface="等线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4D0646-B7D8-4275-89AE-0265498C8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695971"/>
              </p:ext>
            </p:extLst>
          </p:nvPr>
        </p:nvGraphicFramePr>
        <p:xfrm>
          <a:off x="807309" y="1640956"/>
          <a:ext cx="10284643" cy="3337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377">
                  <a:extLst>
                    <a:ext uri="{9D8B030D-6E8A-4147-A177-3AD203B41FA5}">
                      <a16:colId xmlns:a16="http://schemas.microsoft.com/office/drawing/2014/main" val="1375216060"/>
                    </a:ext>
                  </a:extLst>
                </a:gridCol>
                <a:gridCol w="1571754">
                  <a:extLst>
                    <a:ext uri="{9D8B030D-6E8A-4147-A177-3AD203B41FA5}">
                      <a16:colId xmlns:a16="http://schemas.microsoft.com/office/drawing/2014/main" val="1320085425"/>
                    </a:ext>
                  </a:extLst>
                </a:gridCol>
                <a:gridCol w="1288882">
                  <a:extLst>
                    <a:ext uri="{9D8B030D-6E8A-4147-A177-3AD203B41FA5}">
                      <a16:colId xmlns:a16="http://schemas.microsoft.com/office/drawing/2014/main" val="1632471001"/>
                    </a:ext>
                  </a:extLst>
                </a:gridCol>
                <a:gridCol w="1527728">
                  <a:extLst>
                    <a:ext uri="{9D8B030D-6E8A-4147-A177-3AD203B41FA5}">
                      <a16:colId xmlns:a16="http://schemas.microsoft.com/office/drawing/2014/main" val="553448602"/>
                    </a:ext>
                  </a:extLst>
                </a:gridCol>
                <a:gridCol w="1178816">
                  <a:extLst>
                    <a:ext uri="{9D8B030D-6E8A-4147-A177-3AD203B41FA5}">
                      <a16:colId xmlns:a16="http://schemas.microsoft.com/office/drawing/2014/main" val="1652281815"/>
                    </a:ext>
                  </a:extLst>
                </a:gridCol>
                <a:gridCol w="1487003">
                  <a:extLst>
                    <a:ext uri="{9D8B030D-6E8A-4147-A177-3AD203B41FA5}">
                      <a16:colId xmlns:a16="http://schemas.microsoft.com/office/drawing/2014/main" val="2230131753"/>
                    </a:ext>
                  </a:extLst>
                </a:gridCol>
                <a:gridCol w="1783083">
                  <a:extLst>
                    <a:ext uri="{9D8B030D-6E8A-4147-A177-3AD203B41FA5}">
                      <a16:colId xmlns:a16="http://schemas.microsoft.com/office/drawing/2014/main" val="2605611003"/>
                    </a:ext>
                  </a:extLst>
                </a:gridCol>
              </a:tblGrid>
              <a:tr h="1347973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Rank of Market Potential ​</a:t>
                      </a: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Index​</a:t>
                      </a:r>
                    </a:p>
                  </a:txBody>
                  <a:tcPr marL="0" marR="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Metropolitan​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Population​</a:t>
                      </a: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(2020)​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EJ Advisor 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number 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(2021)​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Population/</a:t>
                      </a: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Advisor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Affordability​</a:t>
                      </a: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Index​</a:t>
                      </a:r>
                      <a:r>
                        <a:rPr lang="en-US" sz="1700" baseline="300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*</a:t>
                      </a:r>
                      <a:endParaRPr lang="en-US" sz="1700">
                        <a:solidFill>
                          <a:schemeClr val="tx1"/>
                        </a:solidFill>
                        <a:effectLst/>
                        <a:latin typeface="Bierstadt Display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Market Potential</a:t>
                      </a: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index​</a:t>
                      </a:r>
                      <a:r>
                        <a:rPr lang="en-US" sz="1700" baseline="300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**</a:t>
                      </a:r>
                      <a:endParaRPr lang="en-US" sz="1700">
                        <a:solidFill>
                          <a:schemeClr val="tx1"/>
                        </a:solidFill>
                        <a:effectLst/>
                        <a:latin typeface="Bierstadt Display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260885"/>
                  </a:ext>
                </a:extLst>
              </a:tr>
              <a:tr h="657795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1​</a:t>
                      </a:r>
                    </a:p>
                  </a:txBody>
                  <a:tcPr marL="0" marR="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Miami​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6,138,333​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Bierstadt Display"/>
                        </a:rPr>
                        <a:t>45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136,407 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7.1​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19,160​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7046"/>
                  </a:ext>
                </a:extLst>
              </a:tr>
              <a:tr h="673523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14​</a:t>
                      </a:r>
                    </a:p>
                  </a:txBody>
                  <a:tcPr marL="0" marR="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Atlanta​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6,089,815​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272​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22,389 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7.3​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3,399​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228292"/>
                  </a:ext>
                </a:extLst>
              </a:tr>
              <a:tr h="657795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35​</a:t>
                      </a:r>
                    </a:p>
                  </a:txBody>
                  <a:tcPr marL="0" marR="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Seattle​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4,018,762​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450​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8,931 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8.8​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Bierstadt Display"/>
                        </a:rPr>
                        <a:t>1,013​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726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9944E9-451D-4159-9EF9-CE8DD8240106}"/>
              </a:ext>
            </a:extLst>
          </p:cNvPr>
          <p:cNvSpPr txBox="1"/>
          <p:nvPr/>
        </p:nvSpPr>
        <p:spPr>
          <a:xfrm>
            <a:off x="688156" y="5421565"/>
            <a:ext cx="1071322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Bierstadt Display"/>
              </a:rPr>
              <a:t>The Market potential index of Miami is almost 20 times higher than Seattle.</a:t>
            </a:r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CF31738-83B6-4986-BDCC-5D3378CA4752}"/>
              </a:ext>
            </a:extLst>
          </p:cNvPr>
          <p:cNvSpPr/>
          <p:nvPr/>
        </p:nvSpPr>
        <p:spPr>
          <a:xfrm>
            <a:off x="6193914" y="3237537"/>
            <a:ext cx="423754" cy="157148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4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E44CC16-384B-4F4F-A720-88FFF5393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91" y="-3220"/>
            <a:ext cx="1154807" cy="11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BC9200B-A0F7-4586-8158-3720EE48A88E}"/>
              </a:ext>
            </a:extLst>
          </p:cNvPr>
          <p:cNvSpPr/>
          <p:nvPr/>
        </p:nvSpPr>
        <p:spPr>
          <a:xfrm>
            <a:off x="4909062" y="2994229"/>
            <a:ext cx="2374490" cy="237449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EE6A-988B-43B2-A2A1-1B4CAEC3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" y="349073"/>
            <a:ext cx="12216160" cy="97920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b="1">
                <a:latin typeface="Bierstadt Display"/>
                <a:cs typeface="Calibri Light"/>
              </a:rPr>
              <a:t>SWOT Analysis </a:t>
            </a:r>
            <a:br>
              <a:rPr lang="en-US" sz="3400" b="1">
                <a:latin typeface="Bierstadt Display"/>
                <a:cs typeface="Calibri Light"/>
              </a:rPr>
            </a:br>
            <a:r>
              <a:rPr lang="en-US" sz="3400" b="1">
                <a:latin typeface="Bierstadt Display"/>
                <a:cs typeface="Calibri Light"/>
              </a:rPr>
              <a:t>of Edward Jones in Miami</a:t>
            </a:r>
            <a:endParaRPr lang="en-US" sz="340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A01C3-83AB-4A6A-B212-69985418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09216-A028-492D-AB37-811737D812C4}"/>
              </a:ext>
            </a:extLst>
          </p:cNvPr>
          <p:cNvSpPr/>
          <p:nvPr/>
        </p:nvSpPr>
        <p:spPr>
          <a:xfrm>
            <a:off x="875071" y="1929581"/>
            <a:ext cx="5142269" cy="21335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F0DA4C-8587-44CC-8304-028D66C073F9}"/>
              </a:ext>
            </a:extLst>
          </p:cNvPr>
          <p:cNvSpPr/>
          <p:nvPr/>
        </p:nvSpPr>
        <p:spPr>
          <a:xfrm>
            <a:off x="6164763" y="1929580"/>
            <a:ext cx="5181598" cy="21335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18857-65B5-4FD3-BC83-35E756473B6C}"/>
              </a:ext>
            </a:extLst>
          </p:cNvPr>
          <p:cNvSpPr/>
          <p:nvPr/>
        </p:nvSpPr>
        <p:spPr>
          <a:xfrm>
            <a:off x="875071" y="4220497"/>
            <a:ext cx="5142269" cy="213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7F26C-8CD1-41CF-8266-256BD8615587}"/>
              </a:ext>
            </a:extLst>
          </p:cNvPr>
          <p:cNvSpPr/>
          <p:nvPr/>
        </p:nvSpPr>
        <p:spPr>
          <a:xfrm>
            <a:off x="6163927" y="4209765"/>
            <a:ext cx="5186514" cy="2138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393E3-04BE-4A98-B1C6-220710B20EB4}"/>
              </a:ext>
            </a:extLst>
          </p:cNvPr>
          <p:cNvSpPr txBox="1"/>
          <p:nvPr/>
        </p:nvSpPr>
        <p:spPr>
          <a:xfrm>
            <a:off x="6195431" y="3309870"/>
            <a:ext cx="65876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b="1">
                <a:latin typeface="Bierstadt Display"/>
                <a:cs typeface="Calibri"/>
              </a:rPr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304A3-B4D1-49C0-96CF-4A67B14F07FE}"/>
              </a:ext>
            </a:extLst>
          </p:cNvPr>
          <p:cNvSpPr txBox="1"/>
          <p:nvPr/>
        </p:nvSpPr>
        <p:spPr>
          <a:xfrm>
            <a:off x="5315443" y="3270285"/>
            <a:ext cx="65876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b="1">
                <a:latin typeface="Bierstadt Display"/>
                <a:cs typeface="Calibri"/>
              </a:rPr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CE104-C1D8-4A41-A08F-02F8111A5E61}"/>
              </a:ext>
            </a:extLst>
          </p:cNvPr>
          <p:cNvSpPr txBox="1"/>
          <p:nvPr/>
        </p:nvSpPr>
        <p:spPr>
          <a:xfrm>
            <a:off x="5315442" y="4248147"/>
            <a:ext cx="65876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b="1">
                <a:latin typeface="Bierstadt Display"/>
                <a:cs typeface="Calibri"/>
              </a:rPr>
              <a:t>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CAE0C1-EF7E-40C5-81B8-F811596242B8}"/>
              </a:ext>
            </a:extLst>
          </p:cNvPr>
          <p:cNvSpPr txBox="1"/>
          <p:nvPr/>
        </p:nvSpPr>
        <p:spPr>
          <a:xfrm>
            <a:off x="6357662" y="4248147"/>
            <a:ext cx="65876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b="1">
                <a:latin typeface="Bierstadt Display"/>
                <a:cs typeface="Calibri"/>
              </a:rPr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333BF-021B-40AD-A282-58A35B23598E}"/>
              </a:ext>
            </a:extLst>
          </p:cNvPr>
          <p:cNvSpPr txBox="1"/>
          <p:nvPr/>
        </p:nvSpPr>
        <p:spPr>
          <a:xfrm>
            <a:off x="575905" y="1930767"/>
            <a:ext cx="5117822" cy="1892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Bierstadt Display"/>
                <a:cs typeface="Calibri"/>
              </a:rPr>
              <a:t>Strengths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Served individual investors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Bierstadt Display"/>
                <a:cs typeface="Calibri"/>
              </a:rPr>
              <a:t>Retention of financial advisors from a variety of professions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Bierstadt Display"/>
                <a:cs typeface="Calibri"/>
              </a:rPr>
              <a:t>Established long-lasting customer relationship management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Well-disciplined service</a:t>
            </a:r>
            <a:endParaRPr lang="en-US" sz="1500">
              <a:latin typeface="Bierstadt Display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Bierstadt Display"/>
                <a:cs typeface="Calibri"/>
              </a:rPr>
              <a:t>Conservative investment</a:t>
            </a:r>
          </a:p>
          <a:p>
            <a:endParaRPr lang="en-US">
              <a:latin typeface="Bierstadt Display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7378CF-F9C3-46E3-BCF1-875603376CDE}"/>
              </a:ext>
            </a:extLst>
          </p:cNvPr>
          <p:cNvSpPr txBox="1"/>
          <p:nvPr/>
        </p:nvSpPr>
        <p:spPr>
          <a:xfrm>
            <a:off x="7147053" y="1932581"/>
            <a:ext cx="4522517" cy="22006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Bierstadt Display"/>
              </a:rPr>
              <a:t>Weaknesses</a:t>
            </a:r>
            <a:endParaRPr lang="en-US" sz="2400" b="1">
              <a:latin typeface="Bierstadt Display"/>
              <a:cs typeface="Calibri"/>
            </a:endParaRP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Limited number of EJ resources available in Miami</a:t>
            </a: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Increased complex products required by customers</a:t>
            </a: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Higher quality service &amp; stronger relationship with EJ Advisors required by investors</a:t>
            </a: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Slow to adapt to technological changes</a:t>
            </a:r>
          </a:p>
          <a:p>
            <a:endParaRPr lang="en-US" sz="1400">
              <a:latin typeface="Bierstadt Display"/>
              <a:cs typeface="Calibri"/>
            </a:endParaRPr>
          </a:p>
          <a:p>
            <a:endParaRPr lang="en-US" sz="1200">
              <a:latin typeface="Bierstadt Display"/>
              <a:cs typeface="Calibri"/>
            </a:endParaRPr>
          </a:p>
          <a:p>
            <a:endParaRPr lang="en-US" sz="1200">
              <a:latin typeface="Bierstadt Display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86E22-3165-4FAD-8E79-186E94A8FDE0}"/>
              </a:ext>
            </a:extLst>
          </p:cNvPr>
          <p:cNvSpPr txBox="1"/>
          <p:nvPr/>
        </p:nvSpPr>
        <p:spPr>
          <a:xfrm>
            <a:off x="7149443" y="4337511"/>
            <a:ext cx="4494972" cy="20774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Bierstadt Display"/>
                <a:cs typeface="Calibri"/>
              </a:rPr>
              <a:t>Threats</a:t>
            </a: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Stagnancy of business activities and economic shrinkage due to COVID-19 </a:t>
            </a: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Increasing online services and technologies </a:t>
            </a:r>
            <a:endParaRPr lang="en-US" sz="1500">
              <a:latin typeface="Bierstadt Display"/>
            </a:endParaRP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Customers have more knowledge due to the increased access to information with all new technologies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High rent in Miami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848280-F42E-4AEB-B4FE-D1C958203620}"/>
              </a:ext>
            </a:extLst>
          </p:cNvPr>
          <p:cNvSpPr txBox="1"/>
          <p:nvPr/>
        </p:nvSpPr>
        <p:spPr>
          <a:xfrm>
            <a:off x="577911" y="4336026"/>
            <a:ext cx="4606547" cy="1892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Bierstadt Display"/>
                <a:cs typeface="Calibri"/>
              </a:rPr>
              <a:t>Opportunities</a:t>
            </a: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Income tax free, population growth &gt;10%</a:t>
            </a: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ea typeface="+mn-lt"/>
                <a:cs typeface="+mn-lt"/>
              </a:rPr>
              <a:t>The 6th fastest growing region in the US with an increasing number of old people/retirees</a:t>
            </a:r>
          </a:p>
          <a:p>
            <a:pPr marL="285750" indent="-285750">
              <a:buFont typeface="Calibri,Sans-Serif"/>
              <a:buChar char="•"/>
            </a:pPr>
            <a:r>
              <a:rPr lang="en-US" sz="1500">
                <a:ea typeface="+mn-lt"/>
                <a:cs typeface="+mn-lt"/>
              </a:rPr>
              <a:t>Lower poverty rate compared to other cities</a:t>
            </a:r>
          </a:p>
          <a:p>
            <a:pPr marL="285750" indent="-285750">
              <a:buFont typeface="Calibri"/>
              <a:buChar char="•"/>
            </a:pPr>
            <a:r>
              <a:rPr lang="en-US" sz="1500">
                <a:latin typeface="Bierstadt Display"/>
                <a:cs typeface="Calibri"/>
              </a:rPr>
              <a:t>Vast public transportation system</a:t>
            </a:r>
            <a:endParaRPr lang="en-US"/>
          </a:p>
          <a:p>
            <a:endParaRPr lang="en-US">
              <a:latin typeface="Bierstadt Display"/>
              <a:cs typeface="Calibri"/>
            </a:endParaRPr>
          </a:p>
        </p:txBody>
      </p:sp>
      <p:pic>
        <p:nvPicPr>
          <p:cNvPr id="5" name="Picture 14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2C198A70-AF9E-4AD2-ACD4-F4DFF249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91" y="-3220"/>
            <a:ext cx="1154807" cy="11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3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 picture containing sky, outdoor, nature, sun&#10;&#10;Description automatically generated">
            <a:extLst>
              <a:ext uri="{FF2B5EF4-FFF2-40B4-BE49-F238E27FC236}">
                <a16:creationId xmlns:a16="http://schemas.microsoft.com/office/drawing/2014/main" id="{C26FA301-03A8-4BD9-B117-90EA22E49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EE6A-988B-43B2-A2A1-1B4CAEC3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96" y="1217863"/>
            <a:ext cx="6591146" cy="1899912"/>
          </a:xfrm>
        </p:spPr>
        <p:txBody>
          <a:bodyPr>
            <a:normAutofit/>
          </a:bodyPr>
          <a:lstStyle/>
          <a:p>
            <a:r>
              <a:rPr lang="en-US" sz="3400" b="1">
                <a:latin typeface="Bierstadt Display"/>
                <a:cs typeface="Calibri Light"/>
              </a:rPr>
              <a:t>Strategic Proposed Market Expansion in Miami </a:t>
            </a:r>
            <a:endParaRPr lang="en-US" sz="34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D497-9A48-407C-A1A8-9BAC0F133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78" y="2875066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Bierstadt Display"/>
                <a:ea typeface="+mn-lt"/>
                <a:cs typeface="+mn-lt"/>
              </a:rPr>
              <a:t>To grow to 200 financial advisors in Miami by 2030,  by offering trusted and convenient face-to-face financial advice to conservative individual investors in stocks, bonds, mutual funds and ETFs, through a network of one-financial adviser offices.</a:t>
            </a:r>
            <a:endParaRPr lang="en-US" sz="2400">
              <a:latin typeface="Bierstadt Display"/>
            </a:endParaRPr>
          </a:p>
          <a:p>
            <a:endParaRPr lang="en-US" sz="2400">
              <a:latin typeface="Bierstadt Display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BC4F3-F076-4112-A29E-5FB1DA66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14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2EAB259E-C1EF-49DA-B197-FBEA515B5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91" y="-3220"/>
            <a:ext cx="1154807" cy="11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1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DB7F-232E-4923-BB1D-94C8BFA63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480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DC4BD-CA81-4993-81D3-E7EA1E47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A65BF3-6FE0-46CF-9EC9-DDF742436A9D}"/>
              </a:ext>
            </a:extLst>
          </p:cNvPr>
          <p:cNvSpPr txBox="1">
            <a:spLocks/>
          </p:cNvSpPr>
          <p:nvPr/>
        </p:nvSpPr>
        <p:spPr>
          <a:xfrm>
            <a:off x="549782" y="1582519"/>
            <a:ext cx="6230588" cy="137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b="1">
                <a:latin typeface="Bierstadt Display"/>
                <a:ea typeface="+mn-lt"/>
                <a:cs typeface="+mn-lt"/>
              </a:rPr>
              <a:t>Economic Objective</a:t>
            </a:r>
          </a:p>
          <a:p>
            <a:pPr marL="0" indent="0">
              <a:buNone/>
            </a:pPr>
            <a:r>
              <a:rPr lang="en-US" sz="2400">
                <a:latin typeface="Bierstadt Display"/>
                <a:ea typeface="+mn-lt"/>
                <a:cs typeface="+mn-lt"/>
              </a:rPr>
              <a:t>Increase net revenue 5x in 5 years, comparable to the current profit in Atlanta.</a:t>
            </a:r>
          </a:p>
          <a:p>
            <a:endParaRPr lang="en-US">
              <a:latin typeface="Bierstadt Display"/>
              <a:ea typeface="+mn-lt"/>
              <a:cs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993BC3-C3EE-47BD-ABAA-213C11376333}"/>
              </a:ext>
            </a:extLst>
          </p:cNvPr>
          <p:cNvSpPr txBox="1">
            <a:spLocks/>
          </p:cNvSpPr>
          <p:nvPr/>
        </p:nvSpPr>
        <p:spPr>
          <a:xfrm>
            <a:off x="550432" y="3196364"/>
            <a:ext cx="6280068" cy="2727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b="1">
                <a:latin typeface="Bierstadt Display"/>
                <a:ea typeface="+mn-lt"/>
                <a:cs typeface="+mn-lt"/>
              </a:rPr>
              <a:t>Implementation</a:t>
            </a:r>
          </a:p>
          <a:p>
            <a:r>
              <a:rPr lang="en-US" sz="2400">
                <a:latin typeface="Bierstadt Display"/>
                <a:ea typeface="+mn-lt"/>
                <a:cs typeface="+mn-lt"/>
              </a:rPr>
              <a:t>Share offices with other businesses but ensure private space for customers.</a:t>
            </a:r>
          </a:p>
          <a:p>
            <a:r>
              <a:rPr lang="en-US" sz="2400">
                <a:latin typeface="Bierstadt Display"/>
                <a:ea typeface="+mn-lt"/>
                <a:cs typeface="+mn-lt"/>
              </a:rPr>
              <a:t>Rent offices close to the public transportation system in the city.</a:t>
            </a:r>
          </a:p>
          <a:p>
            <a:r>
              <a:rPr lang="en-US" sz="2400">
                <a:latin typeface="Bierstadt Display"/>
                <a:cs typeface="Calibri" panose="020F0502020204030204"/>
              </a:rPr>
              <a:t>Incorporate </a:t>
            </a:r>
            <a:r>
              <a:rPr lang="en-US" sz="2400">
                <a:ea typeface="+mn-lt"/>
                <a:cs typeface="+mn-lt"/>
              </a:rPr>
              <a:t>convenient mini </a:t>
            </a:r>
            <a:r>
              <a:rPr lang="en-US" sz="2400">
                <a:latin typeface="Bierstadt Display"/>
                <a:cs typeface="Calibri" panose="020F0502020204030204"/>
              </a:rPr>
              <a:t>video booth office. </a:t>
            </a:r>
          </a:p>
          <a:p>
            <a:pPr marL="0" indent="0">
              <a:buNone/>
            </a:pPr>
            <a:endParaRPr lang="en-US">
              <a:latin typeface="Bierstadt Display"/>
              <a:ea typeface="+mn-lt"/>
              <a:cs typeface="+mn-lt"/>
            </a:endParaRPr>
          </a:p>
        </p:txBody>
      </p:sp>
      <p:pic>
        <p:nvPicPr>
          <p:cNvPr id="9" name="Picture 14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359CB8E4-E6C9-47A7-BE16-0CEA8D330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91" y="-3220"/>
            <a:ext cx="1154807" cy="1154807"/>
          </a:xfrm>
          <a:prstGeom prst="rect">
            <a:avLst/>
          </a:prstGeom>
        </p:spPr>
      </p:pic>
      <p:pic>
        <p:nvPicPr>
          <p:cNvPr id="2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C6557-05AD-49AB-B34F-A0C1C6B6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821" y="887491"/>
            <a:ext cx="4173621" cy="50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7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0E79F42-DA05-47BF-B7FB-EE9298603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12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39" name="Freeform: Shape 38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6159F-FEA2-4BF4-A1F3-BA3F7A89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0EA680-D336-4FF7-8B7A-9848BB0A1C3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C4442B6-72B3-4DC3-8C2E-F399937487B1}"/>
              </a:ext>
            </a:extLst>
          </p:cNvPr>
          <p:cNvSpPr txBox="1">
            <a:spLocks/>
          </p:cNvSpPr>
          <p:nvPr/>
        </p:nvSpPr>
        <p:spPr>
          <a:xfrm>
            <a:off x="6025712" y="4464043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>
                <a:latin typeface="Bierstadt Display"/>
              </a:rPr>
              <a:t>Team Gazelle</a:t>
            </a:r>
            <a:endParaRPr lang="en-US" sz="2400" b="1">
              <a:latin typeface="Bierstadt Display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>
                <a:latin typeface="Bierstadt Display"/>
              </a:rPr>
              <a:t>Egor Zhogov</a:t>
            </a:r>
            <a:endParaRPr lang="en-US" sz="2000" err="1">
              <a:latin typeface="Bierstadt Display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>
                <a:latin typeface="Bierstadt Display"/>
              </a:rPr>
              <a:t>Fabianna Rodríguez- Mercado</a:t>
            </a:r>
            <a:endParaRPr lang="en-US" sz="2000">
              <a:latin typeface="Bierstadt Display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err="1">
                <a:latin typeface="Bierstadt Display"/>
              </a:rPr>
              <a:t>Hojin</a:t>
            </a:r>
            <a:r>
              <a:rPr lang="en-US" sz="2000">
                <a:latin typeface="Bierstadt Display"/>
              </a:rPr>
              <a:t> Lee</a:t>
            </a:r>
            <a:endParaRPr lang="en-US" sz="2000">
              <a:latin typeface="Bierstadt Display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err="1">
                <a:latin typeface="Bierstadt Display"/>
              </a:rPr>
              <a:t>Shenjie</a:t>
            </a:r>
            <a:r>
              <a:rPr lang="en-US" sz="2000">
                <a:latin typeface="Bierstadt Display"/>
              </a:rPr>
              <a:t> Qiu </a:t>
            </a:r>
            <a:endParaRPr lang="en-US" sz="2000">
              <a:latin typeface="Bierstadt Display"/>
              <a:cs typeface="Calibri"/>
            </a:endParaRPr>
          </a:p>
        </p:txBody>
      </p:sp>
      <p:pic>
        <p:nvPicPr>
          <p:cNvPr id="7" name="Picture 14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169DB6A3-7DAF-427F-A163-C1FB7D20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019" y="5448836"/>
            <a:ext cx="1154807" cy="115480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9BC2B4-8088-4819-808F-F34718BC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28" y="4516562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latin typeface="Bierstadt Display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9220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Miami,  A Growing City With Remarkable Opportunities</vt:lpstr>
      <vt:lpstr>Miami stands out from 35 Metropolitans</vt:lpstr>
      <vt:lpstr>SWOT Analysis  of Edward Jones in Miami</vt:lpstr>
      <vt:lpstr>Strategic Proposed Market Expansion in Miami 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2021-11-09T18:29:30Z</dcterms:created>
  <dcterms:modified xsi:type="dcterms:W3CDTF">2021-11-18T14:19:04Z</dcterms:modified>
</cp:coreProperties>
</file>